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zain%20Ikhlaq\AppData\Local\Packages\5319275A.WhatsAppDesktop_cv1g1gvanyjgm\LocalState\sessions\6FC2383F33D1BD503A3DC932F2B3082A7AAC2119\transfers\2026-01\Bookstore_Project_Data_Updated_with_Sal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zain%20Ikhlaq\AppData\Local\Packages\5319275A.WhatsAppDesktop_cv1g1gvanyjgm\LocalState\sessions\6FC2383F33D1BD503A3DC932F2B3082A7AAC2119\transfers\2026-01\Bookstore_Project_Data_Updated_with_Sal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zain%20Ikhlaq\AppData\Local\Packages\5319275A.WhatsAppDesktop_cv1g1gvanyjgm\LocalState\sessions\6FC2383F33D1BD503A3DC932F2B3082A7AAC2119\transfers\2026-01\Bookstore_Project_Data_Professional_Fin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Sales</a:t>
            </a:r>
            <a:r>
              <a:rPr lang="en-US" baseline="0" dirty="0"/>
              <a:t> Book Chart</a:t>
            </a:r>
          </a:p>
        </c:rich>
      </c:tx>
      <c:layout>
        <c:manualLayout>
          <c:xMode val="edge"/>
          <c:yMode val="edge"/>
          <c:x val="0.20432318079216139"/>
          <c:y val="5.936660545479696E-2"/>
        </c:manualLayout>
      </c:layout>
      <c:overlay val="1"/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Sheet1!$F$1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prstDash val="solid"/>
            </a:ln>
          </c:spPr>
          <c:invertIfNegative val="1"/>
          <c:cat>
            <c:strRef>
              <c:f>Sheet1!$C$2:$C$51</c:f>
              <c:strCache>
                <c:ptCount val="50"/>
                <c:pt idx="0">
                  <c:v>The Wandering Forest</c:v>
                </c:pt>
                <c:pt idx="1">
                  <c:v>Shadows of the Realm</c:v>
                </c:pt>
                <c:pt idx="2">
                  <c:v>The Crystal Key</c:v>
                </c:pt>
                <c:pt idx="3">
                  <c:v>Whispering Stones</c:v>
                </c:pt>
                <c:pt idx="4">
                  <c:v>Ember and Ash</c:v>
                </c:pt>
                <c:pt idx="5">
                  <c:v>Moonlight Journey</c:v>
                </c:pt>
                <c:pt idx="6">
                  <c:v>The Forgotten Realm</c:v>
                </c:pt>
                <c:pt idx="7">
                  <c:v>Secrets of the Dragon</c:v>
                </c:pt>
                <c:pt idx="8">
                  <c:v>Tales of the Hidden Kingdom</c:v>
                </c:pt>
                <c:pt idx="9">
                  <c:v>The Silver Key</c:v>
                </c:pt>
                <c:pt idx="10">
                  <c:v>The Midnight Key</c:v>
                </c:pt>
                <c:pt idx="11">
                  <c:v>Secrets of Room Seven</c:v>
                </c:pt>
                <c:pt idx="12">
                  <c:v>Vanishing Point</c:v>
                </c:pt>
                <c:pt idx="13">
                  <c:v>The Silent Witness</c:v>
                </c:pt>
                <c:pt idx="14">
                  <c:v>Hidden in Plain Sight</c:v>
                </c:pt>
                <c:pt idx="15">
                  <c:v>The Last Clue</c:v>
                </c:pt>
                <c:pt idx="16">
                  <c:v>Echoes of Fear</c:v>
                </c:pt>
                <c:pt idx="17">
                  <c:v>Beneath the Shadows</c:v>
                </c:pt>
                <c:pt idx="18">
                  <c:v>Stars Beyond</c:v>
                </c:pt>
                <c:pt idx="19">
                  <c:v>Quantum Frontier</c:v>
                </c:pt>
                <c:pt idx="20">
                  <c:v>Neural Dreams</c:v>
                </c:pt>
                <c:pt idx="21">
                  <c:v>Galactic Odyssey</c:v>
                </c:pt>
                <c:pt idx="22">
                  <c:v>Cyber Horizon</c:v>
                </c:pt>
                <c:pt idx="23">
                  <c:v>The AI Revolution</c:v>
                </c:pt>
                <c:pt idx="24">
                  <c:v>Love in Autumn</c:v>
                </c:pt>
                <c:pt idx="25">
                  <c:v>Heartbeats</c:v>
                </c:pt>
                <c:pt idx="26">
                  <c:v>A Summer Promise</c:v>
                </c:pt>
                <c:pt idx="27">
                  <c:v>The Last Letter</c:v>
                </c:pt>
                <c:pt idx="28">
                  <c:v>Beneath the Moonlight</c:v>
                </c:pt>
                <c:pt idx="29">
                  <c:v>Café on 5th Avenue</c:v>
                </c:pt>
                <c:pt idx="30">
                  <c:v>Coding Essentials</c:v>
                </c:pt>
                <c:pt idx="31">
                  <c:v>Chess Strategies</c:v>
                </c:pt>
                <c:pt idx="32">
                  <c:v>Mindful Living</c:v>
                </c:pt>
                <c:pt idx="33">
                  <c:v>Mathematics Fundamentals</c:v>
                </c:pt>
                <c:pt idx="34">
                  <c:v>Photography Basics</c:v>
                </c:pt>
                <c:pt idx="35">
                  <c:v>Public Speaking Made Easy</c:v>
                </c:pt>
                <c:pt idx="36">
                  <c:v>Adventures of Lily and Leo</c:v>
                </c:pt>
                <c:pt idx="37">
                  <c:v>The Magic Paintbrush</c:v>
                </c:pt>
                <c:pt idx="38">
                  <c:v>Forest Friends</c:v>
                </c:pt>
                <c:pt idx="39">
                  <c:v>Captain Starbeam</c:v>
                </c:pt>
                <c:pt idx="40">
                  <c:v>The Lost Treasure Map</c:v>
                </c:pt>
                <c:pt idx="41">
                  <c:v>Skybound Adventures</c:v>
                </c:pt>
                <c:pt idx="42">
                  <c:v>Rainbow Island</c:v>
                </c:pt>
                <c:pt idx="43">
                  <c:v>Tales of the Whispering Woods</c:v>
                </c:pt>
                <c:pt idx="44">
                  <c:v>The Art of Baking</c:v>
                </c:pt>
                <c:pt idx="45">
                  <c:v>Exploring Europe</c:v>
                </c:pt>
                <c:pt idx="46">
                  <c:v>Quick Meals for Students</c:v>
                </c:pt>
                <c:pt idx="47">
                  <c:v>Gardening Made Simple</c:v>
                </c:pt>
                <c:pt idx="48">
                  <c:v>Digital Photography Basics</c:v>
                </c:pt>
                <c:pt idx="49">
                  <c:v>Yoga for Beginners</c:v>
                </c:pt>
              </c:strCache>
            </c:strRef>
          </c:cat>
          <c:val>
            <c:numRef>
              <c:f>Sheet1!$F$2:$F$51</c:f>
              <c:numCache>
                <c:formatCode>General</c:formatCode>
                <c:ptCount val="50"/>
                <c:pt idx="0">
                  <c:v>979</c:v>
                </c:pt>
                <c:pt idx="1">
                  <c:v>253</c:v>
                </c:pt>
                <c:pt idx="2">
                  <c:v>355</c:v>
                </c:pt>
                <c:pt idx="3">
                  <c:v>693</c:v>
                </c:pt>
                <c:pt idx="4">
                  <c:v>672</c:v>
                </c:pt>
                <c:pt idx="5">
                  <c:v>807</c:v>
                </c:pt>
                <c:pt idx="6">
                  <c:v>932</c:v>
                </c:pt>
                <c:pt idx="7">
                  <c:v>433</c:v>
                </c:pt>
                <c:pt idx="8">
                  <c:v>745</c:v>
                </c:pt>
                <c:pt idx="9">
                  <c:v>946</c:v>
                </c:pt>
                <c:pt idx="10">
                  <c:v>181</c:v>
                </c:pt>
                <c:pt idx="11">
                  <c:v>532</c:v>
                </c:pt>
                <c:pt idx="12">
                  <c:v>428</c:v>
                </c:pt>
                <c:pt idx="13">
                  <c:v>650</c:v>
                </c:pt>
                <c:pt idx="14">
                  <c:v>687</c:v>
                </c:pt>
                <c:pt idx="15">
                  <c:v>926</c:v>
                </c:pt>
                <c:pt idx="16">
                  <c:v>239</c:v>
                </c:pt>
                <c:pt idx="17">
                  <c:v>995</c:v>
                </c:pt>
                <c:pt idx="18">
                  <c:v>396</c:v>
                </c:pt>
                <c:pt idx="19">
                  <c:v>669</c:v>
                </c:pt>
                <c:pt idx="20">
                  <c:v>917</c:v>
                </c:pt>
                <c:pt idx="21">
                  <c:v>131</c:v>
                </c:pt>
                <c:pt idx="22">
                  <c:v>432</c:v>
                </c:pt>
                <c:pt idx="23">
                  <c:v>209</c:v>
                </c:pt>
                <c:pt idx="24">
                  <c:v>511</c:v>
                </c:pt>
                <c:pt idx="25">
                  <c:v>711</c:v>
                </c:pt>
                <c:pt idx="26">
                  <c:v>607</c:v>
                </c:pt>
                <c:pt idx="27">
                  <c:v>659</c:v>
                </c:pt>
                <c:pt idx="28">
                  <c:v>476</c:v>
                </c:pt>
                <c:pt idx="29">
                  <c:v>942</c:v>
                </c:pt>
                <c:pt idx="30">
                  <c:v>679</c:v>
                </c:pt>
                <c:pt idx="31">
                  <c:v>497</c:v>
                </c:pt>
                <c:pt idx="32">
                  <c:v>642</c:v>
                </c:pt>
                <c:pt idx="33">
                  <c:v>646</c:v>
                </c:pt>
                <c:pt idx="34">
                  <c:v>891</c:v>
                </c:pt>
                <c:pt idx="35">
                  <c:v>850</c:v>
                </c:pt>
                <c:pt idx="36">
                  <c:v>634</c:v>
                </c:pt>
                <c:pt idx="37">
                  <c:v>124</c:v>
                </c:pt>
                <c:pt idx="38">
                  <c:v>883</c:v>
                </c:pt>
                <c:pt idx="39">
                  <c:v>879</c:v>
                </c:pt>
                <c:pt idx="40">
                  <c:v>969</c:v>
                </c:pt>
                <c:pt idx="41">
                  <c:v>269</c:v>
                </c:pt>
                <c:pt idx="42">
                  <c:v>637</c:v>
                </c:pt>
                <c:pt idx="43">
                  <c:v>537</c:v>
                </c:pt>
                <c:pt idx="44">
                  <c:v>287</c:v>
                </c:pt>
                <c:pt idx="45">
                  <c:v>495</c:v>
                </c:pt>
                <c:pt idx="46">
                  <c:v>351</c:v>
                </c:pt>
                <c:pt idx="47">
                  <c:v>717</c:v>
                </c:pt>
                <c:pt idx="48">
                  <c:v>507</c:v>
                </c:pt>
                <c:pt idx="49">
                  <c:v>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7E-4F38-97E3-7B49CF1B94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Book Title</a:t>
                </a:r>
              </a:p>
            </c:rich>
          </c:tx>
          <c:overlay val="1"/>
        </c:title>
        <c:numFmt formatCode="General" sourceLinked="1"/>
        <c:majorTickMark val="none"/>
        <c:minorTickMark val="none"/>
        <c:tickLblPos val="nextTo"/>
        <c:crossAx val="100"/>
        <c:crosses val="autoZero"/>
        <c:auto val="1"/>
        <c:lblAlgn val="ctr"/>
        <c:lblOffset val="100"/>
        <c:noMultiLvlLbl val="1"/>
      </c:catAx>
      <c:valAx>
        <c:axId val="100"/>
        <c:scaling>
          <c:orientation val="minMax"/>
        </c:scaling>
        <c:delete val="1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Sales</a:t>
                </a:r>
              </a:p>
            </c:rich>
          </c:tx>
          <c:overlay val="1"/>
        </c:title>
        <c:numFmt formatCode="General" sourceLinked="1"/>
        <c:majorTickMark val="none"/>
        <c:minorTickMark val="none"/>
        <c:tickLblPos val="nextTo"/>
        <c:crossAx val="10"/>
        <c:crosses val="autoZero"/>
        <c:crossBetween val="between"/>
      </c:valAx>
      <c:spPr>
        <a:noFill/>
        <a:ln>
          <a:noFill/>
        </a:ln>
      </c:spPr>
    </c:plotArea>
    <c:legend>
      <c:legendPos val="r"/>
      <c:overlay val="0"/>
    </c:legend>
    <c:plotVisOnly val="1"/>
    <c:dispBlanksAs val="gap"/>
    <c:showDLblsOverMax val="1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Sales Percentage by Book Title</a:t>
            </a:r>
          </a:p>
        </c:rich>
      </c:tx>
      <c:overlay val="1"/>
    </c:title>
    <c:autoTitleDeleted val="0"/>
    <c:plotArea>
      <c:layout/>
      <c:pieChart>
        <c:varyColors val="1"/>
        <c:ser>
          <c:idx val="0"/>
          <c:order val="0"/>
          <c:tx>
            <c:strRef>
              <c:f>Sheet1!$G$1</c:f>
              <c:strCache>
                <c:ptCount val="1"/>
                <c:pt idx="0">
                  <c:v>Percentage Sale</c:v>
                </c:pt>
              </c:strCache>
            </c:strRef>
          </c:tx>
          <c:spPr>
            <a:ln>
              <a:prstDash val="solid"/>
            </a:ln>
          </c:spPr>
          <c:explosion val="12"/>
          <c:cat>
            <c:strRef>
              <c:f>Sheet1!$C$2:$C$51</c:f>
              <c:strCache>
                <c:ptCount val="50"/>
                <c:pt idx="0">
                  <c:v>The Wandering Forest</c:v>
                </c:pt>
                <c:pt idx="1">
                  <c:v>Shadows of the Realm</c:v>
                </c:pt>
                <c:pt idx="2">
                  <c:v>The Crystal Key</c:v>
                </c:pt>
                <c:pt idx="3">
                  <c:v>Whispering Stones</c:v>
                </c:pt>
                <c:pt idx="4">
                  <c:v>Ember and Ash</c:v>
                </c:pt>
                <c:pt idx="5">
                  <c:v>Moonlight Journey</c:v>
                </c:pt>
                <c:pt idx="6">
                  <c:v>The Forgotten Realm</c:v>
                </c:pt>
                <c:pt idx="7">
                  <c:v>Secrets of the Dragon</c:v>
                </c:pt>
                <c:pt idx="8">
                  <c:v>Tales of the Hidden Kingdom</c:v>
                </c:pt>
                <c:pt idx="9">
                  <c:v>The Silver Key</c:v>
                </c:pt>
                <c:pt idx="10">
                  <c:v>The Midnight Key</c:v>
                </c:pt>
                <c:pt idx="11">
                  <c:v>Secrets of Room Seven</c:v>
                </c:pt>
                <c:pt idx="12">
                  <c:v>Vanishing Point</c:v>
                </c:pt>
                <c:pt idx="13">
                  <c:v>The Silent Witness</c:v>
                </c:pt>
                <c:pt idx="14">
                  <c:v>Hidden in Plain Sight</c:v>
                </c:pt>
                <c:pt idx="15">
                  <c:v>The Last Clue</c:v>
                </c:pt>
                <c:pt idx="16">
                  <c:v>Echoes of Fear</c:v>
                </c:pt>
                <c:pt idx="17">
                  <c:v>Beneath the Shadows</c:v>
                </c:pt>
                <c:pt idx="18">
                  <c:v>Stars Beyond</c:v>
                </c:pt>
                <c:pt idx="19">
                  <c:v>Quantum Frontier</c:v>
                </c:pt>
                <c:pt idx="20">
                  <c:v>Neural Dreams</c:v>
                </c:pt>
                <c:pt idx="21">
                  <c:v>Galactic Odyssey</c:v>
                </c:pt>
                <c:pt idx="22">
                  <c:v>Cyber Horizon</c:v>
                </c:pt>
                <c:pt idx="23">
                  <c:v>The AI Revolution</c:v>
                </c:pt>
                <c:pt idx="24">
                  <c:v>Love in Autumn</c:v>
                </c:pt>
                <c:pt idx="25">
                  <c:v>Heartbeats</c:v>
                </c:pt>
                <c:pt idx="26">
                  <c:v>A Summer Promise</c:v>
                </c:pt>
                <c:pt idx="27">
                  <c:v>The Last Letter</c:v>
                </c:pt>
                <c:pt idx="28">
                  <c:v>Beneath the Moonlight</c:v>
                </c:pt>
                <c:pt idx="29">
                  <c:v>Café on 5th Avenue</c:v>
                </c:pt>
                <c:pt idx="30">
                  <c:v>Coding Essentials</c:v>
                </c:pt>
                <c:pt idx="31">
                  <c:v>Chess Strategies</c:v>
                </c:pt>
                <c:pt idx="32">
                  <c:v>Mindful Living</c:v>
                </c:pt>
                <c:pt idx="33">
                  <c:v>Mathematics Fundamentals</c:v>
                </c:pt>
                <c:pt idx="34">
                  <c:v>Photography Basics</c:v>
                </c:pt>
                <c:pt idx="35">
                  <c:v>Public Speaking Made Easy</c:v>
                </c:pt>
                <c:pt idx="36">
                  <c:v>Adventures of Lily and Leo</c:v>
                </c:pt>
                <c:pt idx="37">
                  <c:v>The Magic Paintbrush</c:v>
                </c:pt>
                <c:pt idx="38">
                  <c:v>Forest Friends</c:v>
                </c:pt>
                <c:pt idx="39">
                  <c:v>Captain Starbeam</c:v>
                </c:pt>
                <c:pt idx="40">
                  <c:v>The Lost Treasure Map</c:v>
                </c:pt>
                <c:pt idx="41">
                  <c:v>Skybound Adventures</c:v>
                </c:pt>
                <c:pt idx="42">
                  <c:v>Rainbow Island</c:v>
                </c:pt>
                <c:pt idx="43">
                  <c:v>Tales of the Whispering Woods</c:v>
                </c:pt>
                <c:pt idx="44">
                  <c:v>The Art of Baking</c:v>
                </c:pt>
                <c:pt idx="45">
                  <c:v>Exploring Europe</c:v>
                </c:pt>
                <c:pt idx="46">
                  <c:v>Quick Meals for Students</c:v>
                </c:pt>
                <c:pt idx="47">
                  <c:v>Gardening Made Simple</c:v>
                </c:pt>
                <c:pt idx="48">
                  <c:v>Digital Photography Basics</c:v>
                </c:pt>
                <c:pt idx="49">
                  <c:v>Yoga for Beginners</c:v>
                </c:pt>
              </c:strCache>
            </c:strRef>
          </c:cat>
          <c:val>
            <c:numRef>
              <c:f>Sheet1!$G$2:$G$51</c:f>
              <c:numCache>
                <c:formatCode>0.00%</c:formatCode>
                <c:ptCount val="50"/>
                <c:pt idx="0">
                  <c:v>3.2861170784103118E-2</c:v>
                </c:pt>
                <c:pt idx="1">
                  <c:v>8.4922126745435016E-3</c:v>
                </c:pt>
                <c:pt idx="2">
                  <c:v>1.1915950590762619E-2</c:v>
                </c:pt>
                <c:pt idx="3">
                  <c:v>2.3261278195488719E-2</c:v>
                </c:pt>
                <c:pt idx="4">
                  <c:v>2.2556390977443611E-2</c:v>
                </c:pt>
                <c:pt idx="5">
                  <c:v>2.7087808807733621E-2</c:v>
                </c:pt>
                <c:pt idx="6">
                  <c:v>3.128356605800215E-2</c:v>
                </c:pt>
                <c:pt idx="7">
                  <c:v>1.453410311493018E-2</c:v>
                </c:pt>
                <c:pt idx="8">
                  <c:v>2.5006713211600431E-2</c:v>
                </c:pt>
                <c:pt idx="9">
                  <c:v>3.1753490870032222E-2</c:v>
                </c:pt>
                <c:pt idx="10">
                  <c:v>6.0754564983888293E-3</c:v>
                </c:pt>
                <c:pt idx="11">
                  <c:v>1.785714285714286E-2</c:v>
                </c:pt>
                <c:pt idx="12">
                  <c:v>1.4366272824919439E-2</c:v>
                </c:pt>
                <c:pt idx="13">
                  <c:v>2.181793770139635E-2</c:v>
                </c:pt>
                <c:pt idx="14">
                  <c:v>2.305988184747583E-2</c:v>
                </c:pt>
                <c:pt idx="15">
                  <c:v>3.1082169709989262E-2</c:v>
                </c:pt>
                <c:pt idx="16">
                  <c:v>8.0222878625134265E-3</c:v>
                </c:pt>
                <c:pt idx="17">
                  <c:v>3.3398227712137477E-2</c:v>
                </c:pt>
                <c:pt idx="18">
                  <c:v>1.3292158968850699E-2</c:v>
                </c:pt>
                <c:pt idx="19">
                  <c:v>2.245569280343716E-2</c:v>
                </c:pt>
                <c:pt idx="20">
                  <c:v>3.0780075187969921E-2</c:v>
                </c:pt>
                <c:pt idx="21">
                  <c:v>4.3971535982814166E-3</c:v>
                </c:pt>
                <c:pt idx="22">
                  <c:v>1.4500537056928031E-2</c:v>
                </c:pt>
                <c:pt idx="23">
                  <c:v>7.0153061224489796E-3</c:v>
                </c:pt>
                <c:pt idx="24">
                  <c:v>1.7152255639097749E-2</c:v>
                </c:pt>
                <c:pt idx="25">
                  <c:v>2.3865467239527389E-2</c:v>
                </c:pt>
                <c:pt idx="26">
                  <c:v>2.037459720730397E-2</c:v>
                </c:pt>
                <c:pt idx="27">
                  <c:v>2.212003222341568E-2</c:v>
                </c:pt>
                <c:pt idx="28">
                  <c:v>1.5977443609022559E-2</c:v>
                </c:pt>
                <c:pt idx="29">
                  <c:v>3.1619226638023627E-2</c:v>
                </c:pt>
                <c:pt idx="30">
                  <c:v>2.2791353383458651E-2</c:v>
                </c:pt>
                <c:pt idx="31">
                  <c:v>1.668233082706767E-2</c:v>
                </c:pt>
                <c:pt idx="32">
                  <c:v>2.154940923737916E-2</c:v>
                </c:pt>
                <c:pt idx="33">
                  <c:v>2.1683673469387751E-2</c:v>
                </c:pt>
                <c:pt idx="34">
                  <c:v>2.9907357679914068E-2</c:v>
                </c:pt>
                <c:pt idx="35">
                  <c:v>2.853114930182599E-2</c:v>
                </c:pt>
                <c:pt idx="36">
                  <c:v>2.1280880773361981E-2</c:v>
                </c:pt>
                <c:pt idx="37">
                  <c:v>4.1621911922663799E-3</c:v>
                </c:pt>
                <c:pt idx="38">
                  <c:v>2.9638829215896889E-2</c:v>
                </c:pt>
                <c:pt idx="39">
                  <c:v>2.9504564983888291E-2</c:v>
                </c:pt>
                <c:pt idx="40">
                  <c:v>3.2525510204081627E-2</c:v>
                </c:pt>
                <c:pt idx="41">
                  <c:v>9.0292696025778725E-3</c:v>
                </c:pt>
                <c:pt idx="42">
                  <c:v>2.1381578947368422E-2</c:v>
                </c:pt>
                <c:pt idx="43">
                  <c:v>1.8024973147153601E-2</c:v>
                </c:pt>
                <c:pt idx="44">
                  <c:v>9.6334586466165408E-3</c:v>
                </c:pt>
                <c:pt idx="45">
                  <c:v>1.6615198711063369E-2</c:v>
                </c:pt>
                <c:pt idx="46">
                  <c:v>1.178168635875403E-2</c:v>
                </c:pt>
                <c:pt idx="47">
                  <c:v>2.4066863587540281E-2</c:v>
                </c:pt>
                <c:pt idx="48">
                  <c:v>1.701799140708915E-2</c:v>
                </c:pt>
                <c:pt idx="49">
                  <c:v>6.2097207303974224E-3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DA-4816-B421-809CFD992F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overlay val="1"/>
    </c:legend>
    <c:plotVisOnly val="1"/>
    <c:dispBlanksAs val="gap"/>
    <c:showDLblsOverMax val="1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Total Sales by Genre</a:t>
            </a:r>
          </a:p>
        </c:rich>
      </c:tx>
      <c:overlay val="1"/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spPr>
            <a:ln>
              <a:prstDash val="solid"/>
            </a:ln>
          </c:spPr>
          <c:invertIfNegative val="1"/>
          <c:cat>
            <c:strRef>
              <c:f>Sheet1!$A$59:$A$65</c:f>
              <c:strCache>
                <c:ptCount val="7"/>
                <c:pt idx="0">
                  <c:v>Sci-Fi</c:v>
                </c:pt>
                <c:pt idx="1">
                  <c:v>Fantasy</c:v>
                </c:pt>
                <c:pt idx="2">
                  <c:v>Romance</c:v>
                </c:pt>
                <c:pt idx="3">
                  <c:v>Children / YA</c:v>
                </c:pt>
                <c:pt idx="4">
                  <c:v>Non-Fiction</c:v>
                </c:pt>
                <c:pt idx="5">
                  <c:v>Hobby / Travel</c:v>
                </c:pt>
                <c:pt idx="6">
                  <c:v>Mystery</c:v>
                </c:pt>
              </c:strCache>
            </c:strRef>
          </c:cat>
          <c:val>
            <c:numRef>
              <c:f>Sheet1!$B$59:$B$65</c:f>
              <c:numCache>
                <c:formatCode>General</c:formatCode>
                <c:ptCount val="7"/>
                <c:pt idx="0">
                  <c:v>2754</c:v>
                </c:pt>
                <c:pt idx="1">
                  <c:v>6815</c:v>
                </c:pt>
                <c:pt idx="2">
                  <c:v>3906</c:v>
                </c:pt>
                <c:pt idx="3">
                  <c:v>4932</c:v>
                </c:pt>
                <c:pt idx="4">
                  <c:v>4205</c:v>
                </c:pt>
                <c:pt idx="5">
                  <c:v>2542</c:v>
                </c:pt>
                <c:pt idx="6">
                  <c:v>4638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36-4FE7-A654-62FFB2C45F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"/>
        <c:axId val="100"/>
      </c:barChart>
      <c:catAx>
        <c:axId val="10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Genre</a:t>
                </a:r>
              </a:p>
            </c:rich>
          </c:tx>
          <c:overlay val="1"/>
        </c:title>
        <c:numFmt formatCode="General" sourceLinked="1"/>
        <c:majorTickMark val="none"/>
        <c:minorTickMark val="none"/>
        <c:tickLblPos val="nextTo"/>
        <c:crossAx val="100"/>
        <c:crosses val="autoZero"/>
        <c:auto val="1"/>
        <c:lblAlgn val="ctr"/>
        <c:lblOffset val="100"/>
        <c:noMultiLvlLbl val="1"/>
      </c:catAx>
      <c:valAx>
        <c:axId val="100"/>
        <c:scaling>
          <c:orientation val="minMax"/>
        </c:scaling>
        <c:delete val="1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Total Sales</a:t>
                </a:r>
              </a:p>
            </c:rich>
          </c:tx>
          <c:overlay val="1"/>
        </c:title>
        <c:numFmt formatCode="General" sourceLinked="1"/>
        <c:majorTickMark val="none"/>
        <c:minorTickMark val="none"/>
        <c:tickLblPos val="nextTo"/>
        <c:crossAx val="10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1"/>
  </c:chart>
  <c:externalData r:id="rId1">
    <c:autoUpdate val="0"/>
  </c:externalData>
</c:chartSpace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83CE8-9AE7-F61B-13DF-98F0D713B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64292-7188-F4A1-2D43-E93A4D3DA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FC164-6B95-F1D2-3987-561032280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99309-B282-CB01-8730-44EB1D99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23639-4C01-399F-4788-3B34CDE7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18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596E-629E-D866-7664-ACBB93B45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C24E7-FFFD-2C2D-5D15-20E797111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FE09E-B7CC-B5A6-2EF8-DFDE0D35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E30F3-7A59-5E59-3E82-CE3DD3304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9817A-5F3A-51A7-FFEF-5E908AF5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25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C3EF0E-A6B3-9BFB-0DC5-70D1B1ADEB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549E2-8586-0320-A28A-4F8C02E5D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A1618-9EAA-2D9A-89AC-CD4BF9D4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B9AA4-AC9D-247E-515A-05F9D4F6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A9919-805D-012D-D3C3-86D10BEC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80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ACDEF-1104-4141-57EE-881F41F1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A84F-9540-D57D-A950-90647CC5D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94036-8DC9-DF38-1BA6-FF71FC6A9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DB416-6493-ED94-88A1-76C1DC898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2FC11-B9D1-A5C1-8F8B-DFC523624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6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39F10-5B43-8B5D-9F84-BF2C13706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FF146-750E-9F69-0CEF-F61493BF0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DEBC-0F45-89F5-3376-D01E882D5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84D6E-9375-7037-7C4B-AD62483E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89433-4C39-AD78-C37F-16DEF8E2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96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8B09E-8B77-0B66-8F62-DE59DDCBC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B7C66-2EB8-9940-D9BF-7054B2A43B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ADF42-0ECD-620F-80AE-F4B4816E0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B3151-74CC-553A-C4D4-1707CEBD8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A5A42-147E-2BD7-E6F8-2AD8E60C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DD7F8-1F97-EDAB-30FB-3E9145810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1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1913-1974-3853-D287-11D3A6A79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6D1AB-86C4-A32C-6322-552B90A6E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6B021-4244-E770-38ED-6220B07D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B54106-6B13-D07D-3D69-BE17FFD870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3B23A6-7A4A-4350-3AA0-6BCD1D234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EB513C-017C-8E95-CEC7-943787F68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B362C0-33E3-3124-E039-71C09B3E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8056FD-19DF-887D-E05A-18DD501C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68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AEADC-F490-BDA0-2DAD-5E8B060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93FA4-625B-13D6-ED0D-8B9064F51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E81F4-84AD-7DC2-66A7-5B47AAEE9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2DC66B-0DA9-B6F7-FECD-64EFFA912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93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D7C018-F405-B9F5-AF9E-2AFE631ED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4081DD-4F31-7DEC-EEC7-F04E7E15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218B0-8A1E-007C-96C5-785D9CAB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39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BA825-0F7E-454F-D9FB-9441DA0D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DFDA8-205C-2FE0-8B87-546445BB1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AE090-FBD1-723C-4699-FE17EEE5F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5AC60-A579-DC2E-CA46-92229853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4E2125-32B3-018F-EFDB-4EC1FED3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53C9F-33F1-C2BC-A815-F9BE6BAF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38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069A-7929-C71B-C0EC-199D37C80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BE0E89-31FA-4637-7C3D-E2FA099AE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E6C34-1226-97AD-3273-A4546E6DE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E6CF3-D047-7AF4-6932-6027C0A43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AF7E7-4E74-0A61-77CD-24AF0821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920C2-EAA0-DE2E-57CC-E8A307DB9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8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8F1B4-1044-60B6-5F69-499484CF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82CEB-382E-B08D-CACC-E7A3C402E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FDD8B-1288-01AE-2F61-A132688FB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95F354-1036-45F8-895C-5CE26EB9204E}" type="datetimeFigureOut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15B09-1666-BC29-6CA6-F5C818473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94A69-1CDD-91EB-A63B-4A7D78C31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78039F-87C8-4992-ABC9-52F2BDB66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8DDB46DA-3DF2-A179-41B4-0211D3123441}"/>
              </a:ext>
            </a:extLst>
          </p:cNvPr>
          <p:cNvSpPr/>
          <p:nvPr/>
        </p:nvSpPr>
        <p:spPr>
          <a:xfrm>
            <a:off x="5739161" y="237292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/>
              <a:t>           </a:t>
            </a:r>
            <a:r>
              <a:rPr lang="en-US" sz="4800" dirty="0"/>
              <a:t>BOOKISTAN</a:t>
            </a:r>
            <a:endParaRPr lang="en-US" sz="445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32A8F75F-9AF7-1438-69B0-F64FAAA4983C}"/>
              </a:ext>
            </a:extLst>
          </p:cNvPr>
          <p:cNvSpPr/>
          <p:nvPr/>
        </p:nvSpPr>
        <p:spPr>
          <a:xfrm>
            <a:off x="6096000" y="44992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Abdul-Ahad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M. Asad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Abdul-Rafay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Alishwa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-Rizwan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Mehreen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</a:t>
            </a:r>
            <a:endParaRPr lang="en-US" sz="175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8421DDD-EA69-05C8-7531-130F4D07F340}"/>
              </a:ext>
            </a:extLst>
          </p:cNvPr>
          <p:cNvSpPr/>
          <p:nvPr/>
        </p:nvSpPr>
        <p:spPr>
          <a:xfrm>
            <a:off x="5945693" y="6550002"/>
            <a:ext cx="62144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7A8791-1D5B-55AC-699C-0E75B91272AF}"/>
              </a:ext>
            </a:extLst>
          </p:cNvPr>
          <p:cNvSpPr/>
          <p:nvPr/>
        </p:nvSpPr>
        <p:spPr>
          <a:xfrm>
            <a:off x="5945982" y="5008415"/>
            <a:ext cx="62144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26A38D-B367-DB26-7FC5-0E9D19C63FB3}"/>
              </a:ext>
            </a:extLst>
          </p:cNvPr>
          <p:cNvSpPr/>
          <p:nvPr/>
        </p:nvSpPr>
        <p:spPr>
          <a:xfrm>
            <a:off x="5945982" y="5419947"/>
            <a:ext cx="62144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167957-DFA5-FE9A-61A7-52F88DEF053A}"/>
              </a:ext>
            </a:extLst>
          </p:cNvPr>
          <p:cNvSpPr/>
          <p:nvPr/>
        </p:nvSpPr>
        <p:spPr>
          <a:xfrm>
            <a:off x="5945693" y="6219036"/>
            <a:ext cx="62144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A24E4C-A361-546B-78B0-75C3431635F4}"/>
              </a:ext>
            </a:extLst>
          </p:cNvPr>
          <p:cNvSpPr/>
          <p:nvPr/>
        </p:nvSpPr>
        <p:spPr>
          <a:xfrm>
            <a:off x="5945982" y="5842351"/>
            <a:ext cx="62144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D0506B-5EC7-798D-D97D-1D8E85E4C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74677" y="-1038485"/>
            <a:ext cx="5268140" cy="86571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20EEF7-9D2F-8357-F1BB-D9B78EACFEDC}"/>
              </a:ext>
            </a:extLst>
          </p:cNvPr>
          <p:cNvSpPr/>
          <p:nvPr/>
        </p:nvSpPr>
        <p:spPr>
          <a:xfrm>
            <a:off x="5977054" y="4918142"/>
            <a:ext cx="1588236" cy="18941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398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37 0.06065 L 0.44453 0.058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15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allAtOnce" animBg="1"/>
      <p:bldP spid="2" grpId="0" animBg="1"/>
      <p:bldP spid="3" grpId="0" animBg="1"/>
      <p:bldP spid="7" grpId="0" animBg="1"/>
      <p:bldP spid="8" grpId="0" animBg="1"/>
      <p:bldP spid="9" grpId="0" animBg="1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CFDB0A4A-7A54-75B5-A78D-2571DDFCA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36240" y="-26313"/>
            <a:ext cx="5486400" cy="6858000"/>
          </a:xfrm>
          <a:prstGeom prst="rect">
            <a:avLst/>
          </a:prstGeom>
        </p:spPr>
      </p:pic>
      <p:sp>
        <p:nvSpPr>
          <p:cNvPr id="5" name="Shape 0">
            <a:extLst>
              <a:ext uri="{FF2B5EF4-FFF2-40B4-BE49-F238E27FC236}">
                <a16:creationId xmlns:a16="http://schemas.microsoft.com/office/drawing/2014/main" id="{97D21A5F-8FC8-605B-58AE-AE9086F49C23}"/>
              </a:ext>
            </a:extLst>
          </p:cNvPr>
          <p:cNvSpPr/>
          <p:nvPr/>
        </p:nvSpPr>
        <p:spPr>
          <a:xfrm>
            <a:off x="5395079" y="295347"/>
            <a:ext cx="2091333" cy="230594"/>
          </a:xfrm>
          <a:prstGeom prst="roundRect">
            <a:avLst>
              <a:gd name="adj" fmla="val 17875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09C23602-FAE6-E8EC-077F-09BE9D23B9E2}"/>
              </a:ext>
            </a:extLst>
          </p:cNvPr>
          <p:cNvSpPr/>
          <p:nvPr/>
        </p:nvSpPr>
        <p:spPr>
          <a:xfrm>
            <a:off x="5625941" y="281583"/>
            <a:ext cx="2091333" cy="232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REFLECTIONS &amp; FUTURE</a:t>
            </a:r>
            <a:endParaRPr lang="en-US" sz="105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6E7B8F2-9056-B5EC-DBA6-BFBE052F3E8B}"/>
              </a:ext>
            </a:extLst>
          </p:cNvPr>
          <p:cNvSpPr/>
          <p:nvPr/>
        </p:nvSpPr>
        <p:spPr>
          <a:xfrm>
            <a:off x="5118973" y="497681"/>
            <a:ext cx="6464618" cy="454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Lessons Learned &amp; Next Steps</a:t>
            </a:r>
            <a:endParaRPr lang="en-US" sz="2800" dirty="0"/>
          </a:p>
        </p:txBody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82AF7EA5-4C6A-B7C8-3108-7BD1B311A945}"/>
              </a:ext>
            </a:extLst>
          </p:cNvPr>
          <p:cNvSpPr/>
          <p:nvPr/>
        </p:nvSpPr>
        <p:spPr>
          <a:xfrm>
            <a:off x="5579745" y="1601390"/>
            <a:ext cx="654963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10" name="Shape 5">
            <a:extLst>
              <a:ext uri="{FF2B5EF4-FFF2-40B4-BE49-F238E27FC236}">
                <a16:creationId xmlns:a16="http://schemas.microsoft.com/office/drawing/2014/main" id="{26B3E248-2204-7700-DD87-836688980B58}"/>
              </a:ext>
            </a:extLst>
          </p:cNvPr>
          <p:cNvSpPr/>
          <p:nvPr/>
        </p:nvSpPr>
        <p:spPr>
          <a:xfrm>
            <a:off x="5118973" y="1371005"/>
            <a:ext cx="491252" cy="409353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20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7499366B-2C6B-3682-6E8C-0FE2D39FF262}"/>
              </a:ext>
            </a:extLst>
          </p:cNvPr>
          <p:cNvSpPr/>
          <p:nvPr/>
        </p:nvSpPr>
        <p:spPr>
          <a:xfrm>
            <a:off x="5200888" y="1411963"/>
            <a:ext cx="327422" cy="341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BBBED3E5-2986-4808-68BA-F813C88AC365}"/>
              </a:ext>
            </a:extLst>
          </p:cNvPr>
          <p:cNvSpPr/>
          <p:nvPr/>
        </p:nvSpPr>
        <p:spPr>
          <a:xfrm>
            <a:off x="6456283" y="1446014"/>
            <a:ext cx="2729151" cy="28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Went Well</a:t>
            </a:r>
            <a:endParaRPr lang="en-US" sz="200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9B3F9DBF-CA76-17BB-5EAD-563EF296FD0F}"/>
              </a:ext>
            </a:extLst>
          </p:cNvPr>
          <p:cNvSpPr/>
          <p:nvPr/>
        </p:nvSpPr>
        <p:spPr>
          <a:xfrm>
            <a:off x="6456283" y="1918097"/>
            <a:ext cx="5228987" cy="873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 implementation of responsive design and a clean, intuitive user interface. Effective use of version control and collaborative tools.</a:t>
            </a:r>
            <a:endParaRPr lang="en-US" sz="1200" dirty="0"/>
          </a:p>
        </p:txBody>
      </p:sp>
      <p:sp>
        <p:nvSpPr>
          <p:cNvPr id="14" name="Shape 9">
            <a:extLst>
              <a:ext uri="{FF2B5EF4-FFF2-40B4-BE49-F238E27FC236}">
                <a16:creationId xmlns:a16="http://schemas.microsoft.com/office/drawing/2014/main" id="{B04AE5C8-4FA7-6178-50E5-3D8BEF9F915E}"/>
              </a:ext>
            </a:extLst>
          </p:cNvPr>
          <p:cNvSpPr/>
          <p:nvPr/>
        </p:nvSpPr>
        <p:spPr>
          <a:xfrm>
            <a:off x="5579745" y="3633072"/>
            <a:ext cx="654963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15" name="Shape 10">
            <a:extLst>
              <a:ext uri="{FF2B5EF4-FFF2-40B4-BE49-F238E27FC236}">
                <a16:creationId xmlns:a16="http://schemas.microsoft.com/office/drawing/2014/main" id="{834D4D14-68DF-68C4-DA83-452C5BB89686}"/>
              </a:ext>
            </a:extLst>
          </p:cNvPr>
          <p:cNvSpPr/>
          <p:nvPr/>
        </p:nvSpPr>
        <p:spPr>
          <a:xfrm>
            <a:off x="5118973" y="3402687"/>
            <a:ext cx="491252" cy="409353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200"/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4AC8E67F-FFDA-DA53-FE41-8EA5F8E4F386}"/>
              </a:ext>
            </a:extLst>
          </p:cNvPr>
          <p:cNvSpPr/>
          <p:nvPr/>
        </p:nvSpPr>
        <p:spPr>
          <a:xfrm>
            <a:off x="5200888" y="3443646"/>
            <a:ext cx="327422" cy="341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dirty="0"/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E4129B7C-A748-6F34-9828-C768CB96C553}"/>
              </a:ext>
            </a:extLst>
          </p:cNvPr>
          <p:cNvSpPr/>
          <p:nvPr/>
        </p:nvSpPr>
        <p:spPr>
          <a:xfrm>
            <a:off x="6456283" y="3477697"/>
            <a:ext cx="3061097" cy="28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Areas for Improvement</a:t>
            </a:r>
            <a:endParaRPr lang="en-US" sz="2000" dirty="0"/>
          </a:p>
        </p:txBody>
      </p:sp>
      <p:sp>
        <p:nvSpPr>
          <p:cNvPr id="18" name="Text 13">
            <a:extLst>
              <a:ext uri="{FF2B5EF4-FFF2-40B4-BE49-F238E27FC236}">
                <a16:creationId xmlns:a16="http://schemas.microsoft.com/office/drawing/2014/main" id="{5C7013EE-1177-7037-F868-E10A99D9598A}"/>
              </a:ext>
            </a:extLst>
          </p:cNvPr>
          <p:cNvSpPr/>
          <p:nvPr/>
        </p:nvSpPr>
        <p:spPr>
          <a:xfrm>
            <a:off x="6456283" y="3949780"/>
            <a:ext cx="4913948" cy="873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Integrating a more dynamic search functionality and exploring advanced filtering options based on user preferences.</a:t>
            </a:r>
            <a:endParaRPr lang="en-US" sz="1200" dirty="0"/>
          </a:p>
        </p:txBody>
      </p:sp>
      <p:sp>
        <p:nvSpPr>
          <p:cNvPr id="19" name="Shape 14">
            <a:extLst>
              <a:ext uri="{FF2B5EF4-FFF2-40B4-BE49-F238E27FC236}">
                <a16:creationId xmlns:a16="http://schemas.microsoft.com/office/drawing/2014/main" id="{E5CFE5B3-F69B-5AB2-FB8A-9F9466556ACD}"/>
              </a:ext>
            </a:extLst>
          </p:cNvPr>
          <p:cNvSpPr/>
          <p:nvPr/>
        </p:nvSpPr>
        <p:spPr>
          <a:xfrm>
            <a:off x="5579745" y="5664755"/>
            <a:ext cx="654963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20" name="Shape 15">
            <a:extLst>
              <a:ext uri="{FF2B5EF4-FFF2-40B4-BE49-F238E27FC236}">
                <a16:creationId xmlns:a16="http://schemas.microsoft.com/office/drawing/2014/main" id="{443C3BC8-4D4D-1A4B-A5CC-55B28D283EB9}"/>
              </a:ext>
            </a:extLst>
          </p:cNvPr>
          <p:cNvSpPr/>
          <p:nvPr/>
        </p:nvSpPr>
        <p:spPr>
          <a:xfrm>
            <a:off x="5118973" y="5434370"/>
            <a:ext cx="491252" cy="409353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 sz="1200"/>
          </a:p>
        </p:txBody>
      </p:sp>
      <p:sp>
        <p:nvSpPr>
          <p:cNvPr id="21" name="Text 16">
            <a:extLst>
              <a:ext uri="{FF2B5EF4-FFF2-40B4-BE49-F238E27FC236}">
                <a16:creationId xmlns:a16="http://schemas.microsoft.com/office/drawing/2014/main" id="{7F259D55-A90C-644A-CFDB-CDFC14684436}"/>
              </a:ext>
            </a:extLst>
          </p:cNvPr>
          <p:cNvSpPr/>
          <p:nvPr/>
        </p:nvSpPr>
        <p:spPr>
          <a:xfrm>
            <a:off x="5200888" y="5475328"/>
            <a:ext cx="327422" cy="341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dirty="0"/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C819DE90-397E-ABF0-65F9-F217A4400BAB}"/>
              </a:ext>
            </a:extLst>
          </p:cNvPr>
          <p:cNvSpPr/>
          <p:nvPr/>
        </p:nvSpPr>
        <p:spPr>
          <a:xfrm>
            <a:off x="6456283" y="5509379"/>
            <a:ext cx="2910364" cy="28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23" name="Text 18">
            <a:extLst>
              <a:ext uri="{FF2B5EF4-FFF2-40B4-BE49-F238E27FC236}">
                <a16:creationId xmlns:a16="http://schemas.microsoft.com/office/drawing/2014/main" id="{D7371A87-1FC2-D2F1-C9E9-C3E21F649D1E}"/>
              </a:ext>
            </a:extLst>
          </p:cNvPr>
          <p:cNvSpPr/>
          <p:nvPr/>
        </p:nvSpPr>
        <p:spPr>
          <a:xfrm>
            <a:off x="6456283" y="5981462"/>
            <a:ext cx="5127308" cy="873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Adding a user authentication system, personalised recommendations, and a more robust backend for inventory management.</a:t>
            </a:r>
            <a:endParaRPr lang="en-US" sz="1200" dirty="0"/>
          </a:p>
        </p:txBody>
      </p:sp>
      <p:sp>
        <p:nvSpPr>
          <p:cNvPr id="25" name="Shape 4">
            <a:extLst>
              <a:ext uri="{FF2B5EF4-FFF2-40B4-BE49-F238E27FC236}">
                <a16:creationId xmlns:a16="http://schemas.microsoft.com/office/drawing/2014/main" id="{0A9DF968-56FF-71FD-861D-197C4F45F763}"/>
              </a:ext>
            </a:extLst>
          </p:cNvPr>
          <p:cNvSpPr/>
          <p:nvPr/>
        </p:nvSpPr>
        <p:spPr>
          <a:xfrm rot="16200000">
            <a:off x="4515220" y="2605457"/>
            <a:ext cx="1698758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28" name="Shape 4">
            <a:extLst>
              <a:ext uri="{FF2B5EF4-FFF2-40B4-BE49-F238E27FC236}">
                <a16:creationId xmlns:a16="http://schemas.microsoft.com/office/drawing/2014/main" id="{796C70B4-2759-3CF1-18B9-FA107EA52D6A}"/>
              </a:ext>
            </a:extLst>
          </p:cNvPr>
          <p:cNvSpPr/>
          <p:nvPr/>
        </p:nvSpPr>
        <p:spPr>
          <a:xfrm rot="16200000" flipV="1">
            <a:off x="5209162" y="1192709"/>
            <a:ext cx="310873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29" name="Shape 4">
            <a:extLst>
              <a:ext uri="{FF2B5EF4-FFF2-40B4-BE49-F238E27FC236}">
                <a16:creationId xmlns:a16="http://schemas.microsoft.com/office/drawing/2014/main" id="{766EFAC5-5BD2-7881-0DF9-B0179D52EF30}"/>
              </a:ext>
            </a:extLst>
          </p:cNvPr>
          <p:cNvSpPr/>
          <p:nvPr/>
        </p:nvSpPr>
        <p:spPr>
          <a:xfrm rot="16200000">
            <a:off x="4515219" y="4611259"/>
            <a:ext cx="1698758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E79BE9FD-0EC0-C981-AC49-EBEBF60A9397}"/>
              </a:ext>
            </a:extLst>
          </p:cNvPr>
          <p:cNvSpPr/>
          <p:nvPr/>
        </p:nvSpPr>
        <p:spPr>
          <a:xfrm rot="16200000" flipV="1">
            <a:off x="5209161" y="5932274"/>
            <a:ext cx="310873" cy="45719"/>
          </a:xfrm>
          <a:prstGeom prst="roundRect">
            <a:avLst>
              <a:gd name="adj" fmla="val 3008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00412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29597E-17 L 0.42656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25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8" grpId="0" animBg="1"/>
      <p:bldP spid="29" grpId="0" animBg="1"/>
      <p:bldP spid="3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A333DF-5269-B82D-C31C-217CFFE9E6D1}"/>
              </a:ext>
            </a:extLst>
          </p:cNvPr>
          <p:cNvSpPr/>
          <p:nvPr/>
        </p:nvSpPr>
        <p:spPr>
          <a:xfrm>
            <a:off x="1565910" y="891540"/>
            <a:ext cx="8823960" cy="4617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Thank You for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Visiting Our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Store </a:t>
            </a:r>
            <a:r>
              <a:rPr lang="en-US" sz="4400" dirty="0">
                <a:solidFill>
                  <a:schemeClr val="tx1"/>
                </a:solidFill>
                <a:sym typeface="Wingdings" panose="05000000000000000000" pitchFamily="2" charset="2"/>
              </a:rPr>
              <a:t>;)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0443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BFA7A87C-45C1-11EC-7CBF-DAF58516E95C}"/>
              </a:ext>
            </a:extLst>
          </p:cNvPr>
          <p:cNvSpPr/>
          <p:nvPr/>
        </p:nvSpPr>
        <p:spPr>
          <a:xfrm>
            <a:off x="793790" y="709970"/>
            <a:ext cx="2370415" cy="426244"/>
          </a:xfrm>
          <a:prstGeom prst="roundRect">
            <a:avLst>
              <a:gd name="adj" fmla="val 17880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5925C4C6-5C34-8B7F-7025-7EB57EC2CF87}"/>
              </a:ext>
            </a:extLst>
          </p:cNvPr>
          <p:cNvSpPr/>
          <p:nvPr/>
        </p:nvSpPr>
        <p:spPr>
          <a:xfrm>
            <a:off x="1042035" y="777955"/>
            <a:ext cx="170116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OVERVIEW</a:t>
            </a:r>
            <a:endParaRPr lang="en-US" sz="14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6233510D-8927-4200-4BF1-1618778140EA}"/>
              </a:ext>
            </a:extLst>
          </p:cNvPr>
          <p:cNvSpPr/>
          <p:nvPr/>
        </p:nvSpPr>
        <p:spPr>
          <a:xfrm>
            <a:off x="816233" y="1272303"/>
            <a:ext cx="649616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 and Vision</a:t>
            </a:r>
            <a:endParaRPr lang="en-US" sz="3550" dirty="0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D8F810B5-A74E-E387-931E-C8411368ABFC}"/>
              </a:ext>
            </a:extLst>
          </p:cNvPr>
          <p:cNvSpPr/>
          <p:nvPr/>
        </p:nvSpPr>
        <p:spPr>
          <a:xfrm>
            <a:off x="0" y="1898331"/>
            <a:ext cx="4188415" cy="3393759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E624B044-B01A-B5A8-BF84-A0C647B7DB33}"/>
              </a:ext>
            </a:extLst>
          </p:cNvPr>
          <p:cNvSpPr/>
          <p:nvPr/>
        </p:nvSpPr>
        <p:spPr>
          <a:xfrm>
            <a:off x="9007" y="1898331"/>
            <a:ext cx="88305" cy="339375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D9327BA3-F468-A45E-A81C-964E0742ED92}"/>
              </a:ext>
            </a:extLst>
          </p:cNvPr>
          <p:cNvSpPr/>
          <p:nvPr/>
        </p:nvSpPr>
        <p:spPr>
          <a:xfrm>
            <a:off x="354607" y="2155625"/>
            <a:ext cx="3700818" cy="722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Bridging Physical &amp; Digital</a:t>
            </a:r>
            <a:endParaRPr lang="en-US" sz="22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16E2382C-44DE-55C5-6798-E24AED78549F}"/>
              </a:ext>
            </a:extLst>
          </p:cNvPr>
          <p:cNvSpPr/>
          <p:nvPr/>
        </p:nvSpPr>
        <p:spPr>
          <a:xfrm>
            <a:off x="354607" y="3000375"/>
            <a:ext cx="3451583" cy="2291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primary aim was to create an intuitive and aesthetically pleasing online bookstore. We sought to replicate the charm of a physical bookshop in a digital format, making book discovery and purchasing seamless.</a:t>
            </a:r>
            <a:endParaRPr lang="en-US" sz="140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5C7709A5-4BE2-7BE3-1ACC-C7D5E4661824}"/>
              </a:ext>
            </a:extLst>
          </p:cNvPr>
          <p:cNvSpPr/>
          <p:nvPr/>
        </p:nvSpPr>
        <p:spPr>
          <a:xfrm>
            <a:off x="4389302" y="1898331"/>
            <a:ext cx="3833498" cy="3393759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EB360F27-56CB-C639-DCC5-94FDE4A0CFA0}"/>
              </a:ext>
            </a:extLst>
          </p:cNvPr>
          <p:cNvSpPr/>
          <p:nvPr/>
        </p:nvSpPr>
        <p:spPr>
          <a:xfrm>
            <a:off x="4358822" y="1898331"/>
            <a:ext cx="91439" cy="339375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F81E734F-E7D0-692B-93BF-A97F42AA37C0}"/>
              </a:ext>
            </a:extLst>
          </p:cNvPr>
          <p:cNvSpPr/>
          <p:nvPr/>
        </p:nvSpPr>
        <p:spPr>
          <a:xfrm>
            <a:off x="4738036" y="215562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 User Experience</a:t>
            </a:r>
            <a:endParaRPr lang="en-US" sz="2200" dirty="0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C6F4FE76-C4C3-6935-E2F5-E77248C44B5A}"/>
              </a:ext>
            </a:extLst>
          </p:cNvPr>
          <p:cNvSpPr/>
          <p:nvPr/>
        </p:nvSpPr>
        <p:spPr>
          <a:xfrm>
            <a:off x="4738036" y="3000375"/>
            <a:ext cx="3484764" cy="1823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focused on delivering a user-centric design, ensuring easy navigation, responsive layouts, and rich content to engage bibliophiles and casual readers alike.</a:t>
            </a:r>
            <a:endParaRPr lang="en-US" sz="1400" dirty="0"/>
          </a:p>
        </p:txBody>
      </p:sp>
      <p:sp>
        <p:nvSpPr>
          <p:cNvPr id="15" name="Shape 11">
            <a:extLst>
              <a:ext uri="{FF2B5EF4-FFF2-40B4-BE49-F238E27FC236}">
                <a16:creationId xmlns:a16="http://schemas.microsoft.com/office/drawing/2014/main" id="{D825AF5F-00CB-41D8-2B7C-50B67D8B8027}"/>
              </a:ext>
            </a:extLst>
          </p:cNvPr>
          <p:cNvSpPr/>
          <p:nvPr/>
        </p:nvSpPr>
        <p:spPr>
          <a:xfrm>
            <a:off x="8385812" y="1898331"/>
            <a:ext cx="3674926" cy="3428831"/>
          </a:xfrm>
          <a:prstGeom prst="roundRect">
            <a:avLst>
              <a:gd name="adj" fmla="val 375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6A158871-F314-1792-832F-E81EA103B380}"/>
              </a:ext>
            </a:extLst>
          </p:cNvPr>
          <p:cNvSpPr/>
          <p:nvPr/>
        </p:nvSpPr>
        <p:spPr>
          <a:xfrm>
            <a:off x="8355332" y="1898331"/>
            <a:ext cx="106770" cy="3428831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3">
            <a:extLst>
              <a:ext uri="{FF2B5EF4-FFF2-40B4-BE49-F238E27FC236}">
                <a16:creationId xmlns:a16="http://schemas.microsoft.com/office/drawing/2014/main" id="{09A1C491-1E04-E8D4-5B5E-D2416A6CCD1C}"/>
              </a:ext>
            </a:extLst>
          </p:cNvPr>
          <p:cNvSpPr/>
          <p:nvPr/>
        </p:nvSpPr>
        <p:spPr>
          <a:xfrm>
            <a:off x="8734547" y="2155625"/>
            <a:ext cx="2617440" cy="31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Proficiency</a:t>
            </a:r>
            <a:endParaRPr lang="en-US" sz="2200" dirty="0"/>
          </a:p>
        </p:txBody>
      </p:sp>
      <p:sp>
        <p:nvSpPr>
          <p:cNvPr id="18" name="Text 14">
            <a:extLst>
              <a:ext uri="{FF2B5EF4-FFF2-40B4-BE49-F238E27FC236}">
                <a16:creationId xmlns:a16="http://schemas.microsoft.com/office/drawing/2014/main" id="{B278777A-407C-4F8A-BF19-A37DB010FFA9}"/>
              </a:ext>
            </a:extLst>
          </p:cNvPr>
          <p:cNvSpPr/>
          <p:nvPr/>
        </p:nvSpPr>
        <p:spPr>
          <a:xfrm>
            <a:off x="8734547" y="2646045"/>
            <a:ext cx="3144202" cy="1914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served as a practical application of our web development skills, demonstrating proficiency in front-end design, data handling, and deployment best practices.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2142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E44D46C8-5246-E1D1-8913-BF552B26AB74}"/>
              </a:ext>
            </a:extLst>
          </p:cNvPr>
          <p:cNvSpPr/>
          <p:nvPr/>
        </p:nvSpPr>
        <p:spPr>
          <a:xfrm>
            <a:off x="542330" y="889278"/>
            <a:ext cx="2822853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5CAB77D7-6240-E9CA-D57D-E136EFCA0821}"/>
              </a:ext>
            </a:extLst>
          </p:cNvPr>
          <p:cNvSpPr/>
          <p:nvPr/>
        </p:nvSpPr>
        <p:spPr>
          <a:xfrm>
            <a:off x="950595" y="957263"/>
            <a:ext cx="227849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WALKTHROUGH</a:t>
            </a:r>
            <a:endParaRPr lang="en-US" sz="14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B449FBA-F5F2-6A00-F975-836C9F404F6D}"/>
              </a:ext>
            </a:extLst>
          </p:cNvPr>
          <p:cNvSpPr/>
          <p:nvPr/>
        </p:nvSpPr>
        <p:spPr>
          <a:xfrm>
            <a:off x="279440" y="1433155"/>
            <a:ext cx="801838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Glimpse into Our Digital Bookstore</a:t>
            </a:r>
            <a:endParaRPr lang="en-US" sz="35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B81FA67E-6C9B-4673-2C18-8E0870967DB5}"/>
              </a:ext>
            </a:extLst>
          </p:cNvPr>
          <p:cNvSpPr/>
          <p:nvPr/>
        </p:nvSpPr>
        <p:spPr>
          <a:xfrm>
            <a:off x="199430" y="20001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the foundational pages of our website, meticulously designed for clarity and visual appeal.</a:t>
            </a: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17C2E4-5491-6A55-94D8-AB26D22C4E85}"/>
              </a:ext>
            </a:extLst>
          </p:cNvPr>
          <p:cNvCxnSpPr>
            <a:cxnSpLocks/>
          </p:cNvCxnSpPr>
          <p:nvPr/>
        </p:nvCxnSpPr>
        <p:spPr>
          <a:xfrm>
            <a:off x="0" y="2000131"/>
            <a:ext cx="83896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screenshot of a book&#10;&#10;AI-generated content may be incorrect.">
            <a:extLst>
              <a:ext uri="{FF2B5EF4-FFF2-40B4-BE49-F238E27FC236}">
                <a16:creationId xmlns:a16="http://schemas.microsoft.com/office/drawing/2014/main" id="{A23CBD4D-E4F5-8C03-759B-17C2754B6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22335" y="2663616"/>
            <a:ext cx="5104090" cy="27612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7" name="Picture 16" descr="A screenshot of a phone&#10;&#10;AI-generated content may be incorrect.">
            <a:extLst>
              <a:ext uri="{FF2B5EF4-FFF2-40B4-BE49-F238E27FC236}">
                <a16:creationId xmlns:a16="http://schemas.microsoft.com/office/drawing/2014/main" id="{F08E74D6-03B9-B808-8D42-18C86E55F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52319"/>
            <a:ext cx="5397264" cy="23838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9" name="Picture 18" descr="A screenshot of a website&#10;&#10;AI-generated content may be incorrect.">
            <a:extLst>
              <a:ext uri="{FF2B5EF4-FFF2-40B4-BE49-F238E27FC236}">
                <a16:creationId xmlns:a16="http://schemas.microsoft.com/office/drawing/2014/main" id="{AE2D8AD7-1E48-1011-62E5-B25584804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554" y="7189391"/>
            <a:ext cx="3996269" cy="21971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02161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16 0.01366 L 0.53711 0.01158 " pathEditMode="relative" ptsTypes="AA">
                                      <p:cBhvr>
                                        <p:cTn id="3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0.02014 L -0.53645 0.02454 " pathEditMode="relative" ptsTypes="AA"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1 0.06135 L -0.00157 -0.50046 " pathEditMode="relative" ptsTypes="AA">
                                      <p:cBhvr>
                                        <p:cTn id="3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228B73-F10D-2B33-6E2C-C0D009A3E2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393" b="-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D0E25106-C89B-A333-2CA1-8AD8120BD165}"/>
              </a:ext>
            </a:extLst>
          </p:cNvPr>
          <p:cNvSpPr/>
          <p:nvPr/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Homepage: Your Gateway to New Worlds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F85AAAA6-3515-C869-70D5-EC61AE10E419}"/>
              </a:ext>
            </a:extLst>
          </p:cNvPr>
          <p:cNvSpPr/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homepage offers a warm welcome, showcasing new arrivals and bestsellers. Its clean layout guides users effortlessly to their next literary adventure.</a:t>
            </a:r>
          </a:p>
        </p:txBody>
      </p:sp>
    </p:spTree>
    <p:extLst>
      <p:ext uri="{BB962C8B-B14F-4D97-AF65-F5344CB8AC3E}">
        <p14:creationId xmlns:p14="http://schemas.microsoft.com/office/powerpoint/2010/main" val="37049248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0CD4EC5F-4523-7F77-397E-78B16140E80B}"/>
              </a:ext>
            </a:extLst>
          </p:cNvPr>
          <p:cNvSpPr/>
          <p:nvPr/>
        </p:nvSpPr>
        <p:spPr>
          <a:xfrm>
            <a:off x="871442" y="685800"/>
            <a:ext cx="4353116" cy="14746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Product Page: Dive Deeper into Every Story</a:t>
            </a:r>
            <a:endParaRPr lang="en-US" sz="3200" kern="1200" dirty="0">
              <a:solidFill>
                <a:srgbClr val="595959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DCE151AA-5022-1D5F-434F-7FE4C31D0293}"/>
              </a:ext>
            </a:extLst>
          </p:cNvPr>
          <p:cNvSpPr/>
          <p:nvPr/>
        </p:nvSpPr>
        <p:spPr>
          <a:xfrm>
            <a:off x="871442" y="2447337"/>
            <a:ext cx="4353116" cy="37704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</a:rPr>
              <a:t>Each product page provides comprehensive details: captivating summaries, author information, customer reviews, and clear purchasing options, encouraging informed decisions.</a:t>
            </a:r>
          </a:p>
        </p:txBody>
      </p:sp>
      <p:pic>
        <p:nvPicPr>
          <p:cNvPr id="8" name="Picture 7" descr="A book on a screen&#10;&#10;AI-generated content may be incorrect.">
            <a:extLst>
              <a:ext uri="{FF2B5EF4-FFF2-40B4-BE49-F238E27FC236}">
                <a16:creationId xmlns:a16="http://schemas.microsoft.com/office/drawing/2014/main" id="{CDDB2195-15F6-4906-8A82-F66BDED17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015" y="1853776"/>
            <a:ext cx="4797056" cy="2746313"/>
          </a:xfrm>
          <a:prstGeom prst="rect">
            <a:avLst/>
          </a:prstGeom>
        </p:spPr>
      </p:pic>
      <p:pic>
        <p:nvPicPr>
          <p:cNvPr id="3" name="Picture 2" descr="A screenshot of a book&#10;&#10;AI-generated content may be incorrect.">
            <a:extLst>
              <a:ext uri="{FF2B5EF4-FFF2-40B4-BE49-F238E27FC236}">
                <a16:creationId xmlns:a16="http://schemas.microsoft.com/office/drawing/2014/main" id="{BE5A8D32-B961-5D4C-67DD-9B9B33E5E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65" y="7055362"/>
            <a:ext cx="5290778" cy="3001552"/>
          </a:xfrm>
          <a:prstGeom prst="rect">
            <a:avLst/>
          </a:prstGeom>
        </p:spPr>
      </p:pic>
      <p:pic>
        <p:nvPicPr>
          <p:cNvPr id="7" name="Picture 6" descr="A screenshot of a book&#10;&#10;AI-generated content may be incorrect.">
            <a:extLst>
              <a:ext uri="{FF2B5EF4-FFF2-40B4-BE49-F238E27FC236}">
                <a16:creationId xmlns:a16="http://schemas.microsoft.com/office/drawing/2014/main" id="{58C60BE3-1173-0E93-41F9-85B3B3480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065" y="-3430726"/>
            <a:ext cx="5435094" cy="309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34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92 -0.00069 L -0.4664 0.0037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466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76 0.00278 L 0.01823 -0.67916 " pathEditMode="relative" ptsTypes="AA">
                                      <p:cBhvr>
                                        <p:cTn id="2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59 0.03565 L 0.01928 0.67454 " pathEditMode="relative" ptsTypes="AA">
                                      <p:cBhvr>
                                        <p:cTn id="3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6B80BD49-3EB8-6C28-B60A-8E0F310C1821}"/>
              </a:ext>
            </a:extLst>
          </p:cNvPr>
          <p:cNvSpPr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b="1" dirty="0">
                <a:latin typeface="+mj-lt"/>
                <a:ea typeface="+mj-ea"/>
                <a:cs typeface="+mj-cs"/>
              </a:rPr>
              <a:t>Contact Page: Connect with Us</a:t>
            </a:r>
            <a:endParaRPr lang="en-US" sz="4600" dirty="0">
              <a:latin typeface="+mj-lt"/>
              <a:ea typeface="+mj-ea"/>
              <a:cs typeface="+mj-cs"/>
            </a:endParaRP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8EE16B80-054C-3ABA-CE0F-054C9A4D3ED7}"/>
              </a:ext>
            </a:extLst>
          </p:cNvPr>
          <p:cNvSpPr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Our contact page ensures customers can easily reach out. It features a straightforward form, essential contact information, and links to our social media, fostering community.</a:t>
            </a:r>
          </a:p>
        </p:txBody>
      </p:sp>
      <p:pic>
        <p:nvPicPr>
          <p:cNvPr id="12" name="Picture 11" descr="A screenshot of a contact information&#10;&#10;AI-generated content may be incorrect.">
            <a:extLst>
              <a:ext uri="{FF2B5EF4-FFF2-40B4-BE49-F238E27FC236}">
                <a16:creationId xmlns:a16="http://schemas.microsoft.com/office/drawing/2014/main" id="{9D566B90-36BA-E537-CD31-92BB4B955B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99" r="5434" b="-1"/>
          <a:stretch>
            <a:fillRect/>
          </a:stretch>
        </p:blipFill>
        <p:spPr>
          <a:xfrm>
            <a:off x="12402206" y="0"/>
            <a:ext cx="6878775" cy="711403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0493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0.01574 L -0.61016 -0.01852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34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>
            <a:extLst>
              <a:ext uri="{FF2B5EF4-FFF2-40B4-BE49-F238E27FC236}">
                <a16:creationId xmlns:a16="http://schemas.microsoft.com/office/drawing/2014/main" id="{0B0CCDF5-9201-1292-D1A1-39C259365BA8}"/>
              </a:ext>
            </a:extLst>
          </p:cNvPr>
          <p:cNvSpPr/>
          <p:nvPr/>
        </p:nvSpPr>
        <p:spPr>
          <a:xfrm>
            <a:off x="476250" y="699595"/>
            <a:ext cx="3854529" cy="309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Analysing Book Sales Trends</a:t>
            </a:r>
            <a:endParaRPr lang="en-US" sz="24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D6C0BF1-2EEA-3925-9BD4-FAC2DF684EC8}"/>
              </a:ext>
            </a:extLst>
          </p:cNvPr>
          <p:cNvSpPr/>
          <p:nvPr/>
        </p:nvSpPr>
        <p:spPr>
          <a:xfrm rot="10800000" flipV="1">
            <a:off x="476250" y="1109218"/>
            <a:ext cx="8846427" cy="509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backend data, managed efficiently with Excel, provides valuable insights into popular genres and sales performance.</a:t>
            </a:r>
          </a:p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This chart illustrates our top-selling categories.</a:t>
            </a:r>
            <a:endParaRPr lang="en-US" sz="14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0345446"/>
              </p:ext>
            </p:extLst>
          </p:nvPr>
        </p:nvGraphicFramePr>
        <p:xfrm>
          <a:off x="2570672" y="1718977"/>
          <a:ext cx="6915510" cy="3405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3171337"/>
              </p:ext>
            </p:extLst>
          </p:nvPr>
        </p:nvGraphicFramePr>
        <p:xfrm>
          <a:off x="3044579" y="6858000"/>
          <a:ext cx="6102842" cy="3669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000000-0008-0000-00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1285300"/>
              </p:ext>
            </p:extLst>
          </p:nvPr>
        </p:nvGraphicFramePr>
        <p:xfrm>
          <a:off x="2705818" y="1841329"/>
          <a:ext cx="5994250" cy="3160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69997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11111E-6 L 0.00378 -0.66852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3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Graphic spid="2" grpId="0">
        <p:bldSub>
          <a:bldChart bld="series"/>
        </p:bldSub>
      </p:bldGraphic>
      <p:bldGraphic spid="2" grpId="1">
        <p:bldSub>
          <a:bldChart bld="series"/>
        </p:bldSub>
      </p:bldGraphic>
      <p:bldGraphic spid="3" grpId="0">
        <p:bldAsOne/>
      </p:bldGraphic>
      <p:bldGraphic spid="3" grpId="1">
        <p:bldAsOne/>
      </p:bldGraphic>
      <p:bldGraphic spid="6" grpId="0">
        <p:bldSub>
          <a:bldChart bld="series"/>
        </p:bldSub>
      </p:bldGraphic>
      <p:bldGraphic spid="6" grpId="1" uiExpand="1">
        <p:bldSub>
          <a:bldChart bld="series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84C9B0CE-7BC7-6D06-CD75-B7989203ACB0}"/>
              </a:ext>
            </a:extLst>
          </p:cNvPr>
          <p:cNvSpPr/>
          <p:nvPr/>
        </p:nvSpPr>
        <p:spPr>
          <a:xfrm>
            <a:off x="85130" y="808196"/>
            <a:ext cx="2436138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4885C1B-57B9-676B-25EF-DA8FFA7474E6}"/>
              </a:ext>
            </a:extLst>
          </p:cNvPr>
          <p:cNvSpPr/>
          <p:nvPr/>
        </p:nvSpPr>
        <p:spPr>
          <a:xfrm>
            <a:off x="493395" y="876181"/>
            <a:ext cx="189178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PHILOSOPHY</a:t>
            </a:r>
            <a:endParaRPr lang="en-US" sz="14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781BE43B-019B-3C1D-A8BC-F172DC49FDA9}"/>
              </a:ext>
            </a:extLst>
          </p:cNvPr>
          <p:cNvSpPr/>
          <p:nvPr/>
        </p:nvSpPr>
        <p:spPr>
          <a:xfrm>
            <a:off x="85130" y="1325166"/>
            <a:ext cx="1046511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Intentional Choices for an Engaging Experience</a:t>
            </a:r>
            <a:endParaRPr lang="en-US" sz="35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5D83CA9E-827A-ED55-21EE-65EBAA207387}"/>
              </a:ext>
            </a:extLst>
          </p:cNvPr>
          <p:cNvSpPr/>
          <p:nvPr/>
        </p:nvSpPr>
        <p:spPr>
          <a:xfrm>
            <a:off x="202049" y="2711629"/>
            <a:ext cx="3812500" cy="53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Warm &amp; Inviting Colour Palette</a:t>
            </a:r>
            <a:endParaRPr lang="en-US" sz="20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DEDBBF13-F372-25F2-0038-D87C0139D662}"/>
              </a:ext>
            </a:extLst>
          </p:cNvPr>
          <p:cNvSpPr/>
          <p:nvPr/>
        </p:nvSpPr>
        <p:spPr>
          <a:xfrm>
            <a:off x="202049" y="3283147"/>
            <a:ext cx="381250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selected a palette of warm, earthy tones combined with subtle accents to create a cosy, inviting atmosphere reminiscent of a traditional library.</a:t>
            </a:r>
            <a:endParaRPr lang="en-US" sz="1400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1CC9006F-9453-7D01-17DB-6050BE7EBA79}"/>
              </a:ext>
            </a:extLst>
          </p:cNvPr>
          <p:cNvSpPr/>
          <p:nvPr/>
        </p:nvSpPr>
        <p:spPr>
          <a:xfrm>
            <a:off x="4527234" y="2577187"/>
            <a:ext cx="37230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Clean, Responsive Layouts</a:t>
            </a:r>
            <a:endParaRPr lang="en-US" sz="20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CC60D431-6868-30C8-D00C-E2BD467F121C}"/>
              </a:ext>
            </a:extLst>
          </p:cNvPr>
          <p:cNvSpPr/>
          <p:nvPr/>
        </p:nvSpPr>
        <p:spPr>
          <a:xfrm>
            <a:off x="4527233" y="3148705"/>
            <a:ext cx="3650220" cy="187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Prioritising readability and accessibility, our layouts are clean, spacious, and fully responsive, adapting seamlessly across all devices.</a:t>
            </a:r>
            <a:endParaRPr lang="en-US" sz="14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23B4E439-3F94-6D35-0741-6E4094111711}"/>
              </a:ext>
            </a:extLst>
          </p:cNvPr>
          <p:cNvSpPr/>
          <p:nvPr/>
        </p:nvSpPr>
        <p:spPr>
          <a:xfrm>
            <a:off x="8470941" y="2548076"/>
            <a:ext cx="3579019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Intuitive Feature Placement</a:t>
            </a:r>
            <a:endParaRPr lang="en-US" sz="2000" dirty="0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9C22509A-52A8-1D0C-B38F-4AA8D9ADCC0A}"/>
              </a:ext>
            </a:extLst>
          </p:cNvPr>
          <p:cNvSpPr/>
          <p:nvPr/>
        </p:nvSpPr>
        <p:spPr>
          <a:xfrm>
            <a:off x="8470941" y="3112867"/>
            <a:ext cx="372106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features such as search bars, genre filters, and 'add to cart' buttons are strategically placed for maximum ease of use and efficiency.</a:t>
            </a:r>
            <a:endParaRPr lang="en-US" sz="14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A087EA1-5100-13A9-E6B8-7D973289BA36}"/>
              </a:ext>
            </a:extLst>
          </p:cNvPr>
          <p:cNvSpPr/>
          <p:nvPr/>
        </p:nvSpPr>
        <p:spPr>
          <a:xfrm>
            <a:off x="85130" y="2468880"/>
            <a:ext cx="3929419" cy="2377440"/>
          </a:xfrm>
          <a:prstGeom prst="round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53D391C-9456-41B2-F579-B84EB24B21BA}"/>
              </a:ext>
            </a:extLst>
          </p:cNvPr>
          <p:cNvSpPr/>
          <p:nvPr/>
        </p:nvSpPr>
        <p:spPr>
          <a:xfrm>
            <a:off x="8262581" y="2468880"/>
            <a:ext cx="3929419" cy="2377440"/>
          </a:xfrm>
          <a:prstGeom prst="round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B847975-4C44-530E-9535-E9BC6011BEAC}"/>
              </a:ext>
            </a:extLst>
          </p:cNvPr>
          <p:cNvSpPr/>
          <p:nvPr/>
        </p:nvSpPr>
        <p:spPr>
          <a:xfrm>
            <a:off x="4278035" y="2468880"/>
            <a:ext cx="3929419" cy="2377440"/>
          </a:xfrm>
          <a:prstGeom prst="round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6F3F20-0CFC-A136-289F-AC2E3BB1DDD2}"/>
              </a:ext>
            </a:extLst>
          </p:cNvPr>
          <p:cNvCxnSpPr/>
          <p:nvPr/>
        </p:nvCxnSpPr>
        <p:spPr>
          <a:xfrm>
            <a:off x="202049" y="1892142"/>
            <a:ext cx="870748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955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2D9047DA-08F8-7C12-10E8-6689F3A29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94073" y="-156106"/>
            <a:ext cx="5605044" cy="7006305"/>
          </a:xfrm>
          <a:prstGeom prst="rect">
            <a:avLst/>
          </a:prstGeom>
        </p:spPr>
      </p:pic>
      <p:sp>
        <p:nvSpPr>
          <p:cNvPr id="5" name="Shape 0">
            <a:extLst>
              <a:ext uri="{FF2B5EF4-FFF2-40B4-BE49-F238E27FC236}">
                <a16:creationId xmlns:a16="http://schemas.microsoft.com/office/drawing/2014/main" id="{420BC21E-6917-463C-4F51-578E39ADD7B5}"/>
              </a:ext>
            </a:extLst>
          </p:cNvPr>
          <p:cNvSpPr/>
          <p:nvPr/>
        </p:nvSpPr>
        <p:spPr>
          <a:xfrm>
            <a:off x="4942999" y="988852"/>
            <a:ext cx="2638663" cy="355203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US" sz="160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480C6376-EAAB-AD7A-13E1-0E046EBDB37D}"/>
              </a:ext>
            </a:extLst>
          </p:cNvPr>
          <p:cNvSpPr/>
          <p:nvPr/>
        </p:nvSpPr>
        <p:spPr>
          <a:xfrm>
            <a:off x="5363884" y="1004946"/>
            <a:ext cx="2094309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ACCESSING OUR WORK</a:t>
            </a:r>
            <a:endParaRPr lang="en-US" sz="14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5B1706D-6ECE-9751-3ABB-1B18E4BDA55A}"/>
              </a:ext>
            </a:extLst>
          </p:cNvPr>
          <p:cNvSpPr/>
          <p:nvPr/>
        </p:nvSpPr>
        <p:spPr>
          <a:xfrm>
            <a:off x="4983718" y="1483932"/>
            <a:ext cx="5195887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Explore the Project Live</a:t>
            </a:r>
            <a:endParaRPr lang="en-US" sz="32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9F6311E9-F426-6DDD-DD43-A58CAA3D3A5A}"/>
              </a:ext>
            </a:extLst>
          </p:cNvPr>
          <p:cNvSpPr/>
          <p:nvPr/>
        </p:nvSpPr>
        <p:spPr>
          <a:xfrm>
            <a:off x="5142310" y="2120794"/>
            <a:ext cx="2773025" cy="30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u="sng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Demo</a:t>
            </a:r>
            <a:endParaRPr lang="en-US" sz="2000" u="sng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39741A77-272D-CFF6-FA22-99B8CDDBFCB9}"/>
              </a:ext>
            </a:extLst>
          </p:cNvPr>
          <p:cNvSpPr/>
          <p:nvPr/>
        </p:nvSpPr>
        <p:spPr>
          <a:xfrm>
            <a:off x="5142310" y="2649547"/>
            <a:ext cx="3424679" cy="619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online bookstore firsthand:</a:t>
            </a:r>
            <a:endParaRPr lang="en-US" sz="16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221FF534-4DED-3DB7-F4FC-A18AABB528B2}"/>
              </a:ext>
            </a:extLst>
          </p:cNvPr>
          <p:cNvSpPr/>
          <p:nvPr/>
        </p:nvSpPr>
        <p:spPr>
          <a:xfrm>
            <a:off x="8690491" y="2127710"/>
            <a:ext cx="283523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u="sng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Source Code</a:t>
            </a:r>
            <a:endParaRPr lang="en-US" sz="2000" u="sng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B982C6AD-9459-6E5E-314B-FD32B5EA4CBD}"/>
              </a:ext>
            </a:extLst>
          </p:cNvPr>
          <p:cNvSpPr/>
          <p:nvPr/>
        </p:nvSpPr>
        <p:spPr>
          <a:xfrm>
            <a:off x="8509635" y="2663716"/>
            <a:ext cx="350150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Development details:</a:t>
            </a:r>
            <a:endParaRPr lang="en-US" sz="16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6532358-EF98-C035-E954-05DBA9567B51}"/>
              </a:ext>
            </a:extLst>
          </p:cNvPr>
          <p:cNvSpPr/>
          <p:nvPr/>
        </p:nvSpPr>
        <p:spPr>
          <a:xfrm>
            <a:off x="5142310" y="3429000"/>
            <a:ext cx="2881907" cy="51980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DAEA5-6FC3-18DB-4EC3-5927A72E4D31}"/>
              </a:ext>
            </a:extLst>
          </p:cNvPr>
          <p:cNvSpPr txBox="1"/>
          <p:nvPr/>
        </p:nvSpPr>
        <p:spPr>
          <a:xfrm>
            <a:off x="5213777" y="3487142"/>
            <a:ext cx="26300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https://abdulrafay123981.github.io/GroupA-Bookstore/index.html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B2AC4E-EF86-E364-91CD-D09B3681999D}"/>
              </a:ext>
            </a:extLst>
          </p:cNvPr>
          <p:cNvSpPr/>
          <p:nvPr/>
        </p:nvSpPr>
        <p:spPr>
          <a:xfrm>
            <a:off x="8509635" y="3130289"/>
            <a:ext cx="3016091" cy="51980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032E1D-5364-DEC2-C7CA-8065700AFB29}"/>
              </a:ext>
            </a:extLst>
          </p:cNvPr>
          <p:cNvSpPr txBox="1"/>
          <p:nvPr/>
        </p:nvSpPr>
        <p:spPr>
          <a:xfrm>
            <a:off x="8637507" y="3147931"/>
            <a:ext cx="2760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https://github.com/AbdulRafay123981/GroupA-Bookstore.git</a:t>
            </a:r>
          </a:p>
        </p:txBody>
      </p:sp>
    </p:spTree>
    <p:extLst>
      <p:ext uri="{BB962C8B-B14F-4D97-AF65-F5344CB8AC3E}">
        <p14:creationId xmlns:p14="http://schemas.microsoft.com/office/powerpoint/2010/main" val="148094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33333E-6 L 0.42982 0.0120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71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5" grpId="0"/>
      <p:bldP spid="17" grpId="0" animBg="1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511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Inter</vt:lpstr>
      <vt:lpstr>Inter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asad hussain</dc:creator>
  <cp:lastModifiedBy>asad hussain</cp:lastModifiedBy>
  <cp:revision>36</cp:revision>
  <dcterms:created xsi:type="dcterms:W3CDTF">2026-01-04T07:51:35Z</dcterms:created>
  <dcterms:modified xsi:type="dcterms:W3CDTF">2026-01-05T06:01:32Z</dcterms:modified>
</cp:coreProperties>
</file>

<file path=docProps/thumbnail.jpeg>
</file>